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29"/>
  </p:notesMasterIdLst>
  <p:sldIdLst>
    <p:sldId id="256" r:id="rId2"/>
    <p:sldId id="258" r:id="rId3"/>
    <p:sldId id="260" r:id="rId4"/>
    <p:sldId id="259" r:id="rId5"/>
    <p:sldId id="282" r:id="rId6"/>
    <p:sldId id="283" r:id="rId7"/>
    <p:sldId id="284" r:id="rId8"/>
    <p:sldId id="268" r:id="rId9"/>
    <p:sldId id="297" r:id="rId10"/>
    <p:sldId id="286" r:id="rId11"/>
    <p:sldId id="287" r:id="rId12"/>
    <p:sldId id="280" r:id="rId13"/>
    <p:sldId id="288" r:id="rId14"/>
    <p:sldId id="289" r:id="rId15"/>
    <p:sldId id="290" r:id="rId16"/>
    <p:sldId id="292" r:id="rId17"/>
    <p:sldId id="293" r:id="rId18"/>
    <p:sldId id="294" r:id="rId19"/>
    <p:sldId id="295" r:id="rId20"/>
    <p:sldId id="298" r:id="rId21"/>
    <p:sldId id="299" r:id="rId22"/>
    <p:sldId id="301" r:id="rId23"/>
    <p:sldId id="302" r:id="rId24"/>
    <p:sldId id="303" r:id="rId25"/>
    <p:sldId id="305" r:id="rId26"/>
    <p:sldId id="306" r:id="rId27"/>
    <p:sldId id="307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4644EA-D5CA-4C07-8CB3-471F4883CDAD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EFB00808-23E6-4464-9171-F04C2F7D05DD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確認網頁</a:t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資料來源</a:t>
          </a:r>
        </a:p>
      </dgm:t>
    </dgm:pt>
    <dgm:pt modelId="{553A08C5-E341-49F9-9A12-85CBE63573D3}" type="parTrans" cxnId="{C961B088-158E-47AE-9EB8-74263BDF1C4D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338D89-6408-47A8-989E-5200711CE40F}" type="sibTrans" cxnId="{C961B088-158E-47AE-9EB8-74263BDF1C4D}">
      <dgm:prSet custT="1"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ln w="38100"/>
      </dgm:spPr>
      <dgm:t>
        <a:bodyPr/>
        <a:lstStyle/>
        <a:p>
          <a:endParaRPr lang="zh-TW" altLang="en-US" sz="2400" b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BA45DDB-2E90-4E03-8A01-41F14CD2843C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判斷網頁架構</a:t>
          </a:r>
        </a:p>
      </dgm:t>
    </dgm:pt>
    <dgm:pt modelId="{99458E12-4356-4AD2-BBA0-CC55D0140FC3}" type="parTrans" cxnId="{50C74B3D-CB11-40F2-8899-0DF29F22438C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2C47C06-C701-4BDB-884D-AA610318535A}" type="sibTrans" cxnId="{50C74B3D-CB11-40F2-8899-0DF29F22438C}">
      <dgm:prSet custT="1"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ln w="38100"/>
      </dgm:spPr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F3D064F-48F2-4956-AEBF-5AFC260DC28A}">
      <dgm:prSet phldrT="[文字]"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下載網頁原始碼</a:t>
          </a:r>
        </a:p>
      </dgm:t>
    </dgm:pt>
    <dgm:pt modelId="{FD962F7A-A644-43D7-9AAC-FEFD0A1EF1FA}" type="parTrans" cxnId="{DB1C3006-08DE-4392-B194-E85E7C6B7E67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858F98A-0FCE-4CAE-8CBC-9BF0DD8A9904}" type="sibTrans" cxnId="{DB1C3006-08DE-4392-B194-E85E7C6B7E67}">
      <dgm:prSet custT="1"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ln w="38100"/>
      </dgm:spPr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6466801-7C85-4FBD-9C5A-33631E3C1BC3}">
      <dgm:prSet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整理成使用者</a:t>
          </a:r>
          <a:br>
            <a: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需求格式</a:t>
          </a:r>
        </a:p>
      </dgm:t>
    </dgm:pt>
    <dgm:pt modelId="{2CB4CCEC-9125-4D70-92A9-D1BB6C436AEC}" type="parTrans" cxnId="{6F014040-762F-448F-95B1-351C99DE315A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AB0AF4-116B-48BC-B4EB-C038118B239E}" type="sibTrans" cxnId="{6F014040-762F-448F-95B1-351C99DE315A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3FE5483-F61E-44D3-A0D2-07248A383896}">
      <dgm:prSet custT="1"/>
      <dgm:spPr/>
      <dgm:t>
        <a:bodyPr/>
        <a:lstStyle/>
        <a:p>
          <a:r>
            <a: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取出數據</a:t>
          </a:r>
        </a:p>
      </dgm:t>
    </dgm:pt>
    <dgm:pt modelId="{42A6994D-4CFC-44BD-BA1E-2114A4C4E963}" type="parTrans" cxnId="{2B1ADA34-BC00-4DD1-89A4-714DFBF984D3}">
      <dgm:prSet/>
      <dgm:spPr/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013CB50-FD7D-473C-A7F2-C1A392CA3867}" type="sibTrans" cxnId="{2B1ADA34-BC00-4DD1-89A4-714DFBF984D3}">
      <dgm:prSet custT="1">
        <dgm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dgm:style>
      </dgm:prSet>
      <dgm:spPr>
        <a:ln w="38100"/>
      </dgm:spPr>
      <dgm:t>
        <a:bodyPr/>
        <a:lstStyle/>
        <a:p>
          <a:endParaRPr lang="zh-TW" altLang="en-US" sz="2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0A8AFBD-533B-4ACA-BA8E-E607024A4F77}" type="pres">
      <dgm:prSet presAssocID="{0C4644EA-D5CA-4C07-8CB3-471F4883CDAD}" presName="Name0" presStyleCnt="0">
        <dgm:presLayoutVars>
          <dgm:dir/>
          <dgm:resizeHandles val="exact"/>
        </dgm:presLayoutVars>
      </dgm:prSet>
      <dgm:spPr/>
    </dgm:pt>
    <dgm:pt modelId="{49550B8C-B1D2-4467-94A3-6079882B105E}" type="pres">
      <dgm:prSet presAssocID="{EFB00808-23E6-4464-9171-F04C2F7D05DD}" presName="node" presStyleLbl="node1" presStyleIdx="0" presStyleCnt="5">
        <dgm:presLayoutVars>
          <dgm:bulletEnabled val="1"/>
        </dgm:presLayoutVars>
      </dgm:prSet>
      <dgm:spPr/>
    </dgm:pt>
    <dgm:pt modelId="{B5EDB6BC-4A2E-468C-B0E7-AEB37F676B14}" type="pres">
      <dgm:prSet presAssocID="{61338D89-6408-47A8-989E-5200711CE40F}" presName="sibTrans" presStyleLbl="sibTrans1D1" presStyleIdx="0" presStyleCnt="4"/>
      <dgm:spPr/>
    </dgm:pt>
    <dgm:pt modelId="{6CB04FF1-E50F-45AF-BC17-30960849219C}" type="pres">
      <dgm:prSet presAssocID="{61338D89-6408-47A8-989E-5200711CE40F}" presName="connectorText" presStyleLbl="sibTrans1D1" presStyleIdx="0" presStyleCnt="4"/>
      <dgm:spPr/>
    </dgm:pt>
    <dgm:pt modelId="{49A2EFC5-711A-420B-9D62-65C97DF7EB65}" type="pres">
      <dgm:prSet presAssocID="{EBA45DDB-2E90-4E03-8A01-41F14CD2843C}" presName="node" presStyleLbl="node1" presStyleIdx="1" presStyleCnt="5">
        <dgm:presLayoutVars>
          <dgm:bulletEnabled val="1"/>
        </dgm:presLayoutVars>
      </dgm:prSet>
      <dgm:spPr/>
    </dgm:pt>
    <dgm:pt modelId="{19D36A12-C3CC-4072-ADD9-354727CF98CC}" type="pres">
      <dgm:prSet presAssocID="{92C47C06-C701-4BDB-884D-AA610318535A}" presName="sibTrans" presStyleLbl="sibTrans1D1" presStyleIdx="1" presStyleCnt="4"/>
      <dgm:spPr/>
    </dgm:pt>
    <dgm:pt modelId="{764DBCC6-E022-4E1C-A3D0-40B0D613FBE6}" type="pres">
      <dgm:prSet presAssocID="{92C47C06-C701-4BDB-884D-AA610318535A}" presName="connectorText" presStyleLbl="sibTrans1D1" presStyleIdx="1" presStyleCnt="4"/>
      <dgm:spPr/>
    </dgm:pt>
    <dgm:pt modelId="{1AB7F46B-761A-46CD-AD4D-B681B49401CD}" type="pres">
      <dgm:prSet presAssocID="{AF3D064F-48F2-4956-AEBF-5AFC260DC28A}" presName="node" presStyleLbl="node1" presStyleIdx="2" presStyleCnt="5">
        <dgm:presLayoutVars>
          <dgm:bulletEnabled val="1"/>
        </dgm:presLayoutVars>
      </dgm:prSet>
      <dgm:spPr/>
    </dgm:pt>
    <dgm:pt modelId="{E89AA48E-1A0F-4C30-B10C-68FFD27D569E}" type="pres">
      <dgm:prSet presAssocID="{A858F98A-0FCE-4CAE-8CBC-9BF0DD8A9904}" presName="sibTrans" presStyleLbl="sibTrans1D1" presStyleIdx="2" presStyleCnt="4"/>
      <dgm:spPr/>
    </dgm:pt>
    <dgm:pt modelId="{D50E1115-F832-434D-8B39-90EF7DD62134}" type="pres">
      <dgm:prSet presAssocID="{A858F98A-0FCE-4CAE-8CBC-9BF0DD8A9904}" presName="connectorText" presStyleLbl="sibTrans1D1" presStyleIdx="2" presStyleCnt="4"/>
      <dgm:spPr/>
    </dgm:pt>
    <dgm:pt modelId="{62A8FDE2-2991-4414-BBA3-A08D82D22708}" type="pres">
      <dgm:prSet presAssocID="{13FE5483-F61E-44D3-A0D2-07248A383896}" presName="node" presStyleLbl="node1" presStyleIdx="3" presStyleCnt="5">
        <dgm:presLayoutVars>
          <dgm:bulletEnabled val="1"/>
        </dgm:presLayoutVars>
      </dgm:prSet>
      <dgm:spPr/>
    </dgm:pt>
    <dgm:pt modelId="{C28D7724-4490-46B5-9C18-A435D97D4893}" type="pres">
      <dgm:prSet presAssocID="{B013CB50-FD7D-473C-A7F2-C1A392CA3867}" presName="sibTrans" presStyleLbl="sibTrans1D1" presStyleIdx="3" presStyleCnt="4"/>
      <dgm:spPr/>
    </dgm:pt>
    <dgm:pt modelId="{09E06CE1-BEE9-40E2-98C7-D0B67C63F639}" type="pres">
      <dgm:prSet presAssocID="{B013CB50-FD7D-473C-A7F2-C1A392CA3867}" presName="connectorText" presStyleLbl="sibTrans1D1" presStyleIdx="3" presStyleCnt="4"/>
      <dgm:spPr/>
    </dgm:pt>
    <dgm:pt modelId="{9E2E3138-AD7A-4775-B684-36BDAA2C5CE2}" type="pres">
      <dgm:prSet presAssocID="{46466801-7C85-4FBD-9C5A-33631E3C1BC3}" presName="node" presStyleLbl="node1" presStyleIdx="4" presStyleCnt="5">
        <dgm:presLayoutVars>
          <dgm:bulletEnabled val="1"/>
        </dgm:presLayoutVars>
      </dgm:prSet>
      <dgm:spPr/>
    </dgm:pt>
  </dgm:ptLst>
  <dgm:cxnLst>
    <dgm:cxn modelId="{C1DE01E7-6D8C-41B9-8BF1-83D3C304918F}" type="presOf" srcId="{92C47C06-C701-4BDB-884D-AA610318535A}" destId="{19D36A12-C3CC-4072-ADD9-354727CF98CC}" srcOrd="0" destOrd="0" presId="urn:microsoft.com/office/officeart/2005/8/layout/bProcess3"/>
    <dgm:cxn modelId="{0E286B54-2C8A-4256-9B41-B1E1072E481B}" type="presOf" srcId="{0C4644EA-D5CA-4C07-8CB3-471F4883CDAD}" destId="{80A8AFBD-533B-4ACA-BA8E-E607024A4F77}" srcOrd="0" destOrd="0" presId="urn:microsoft.com/office/officeart/2005/8/layout/bProcess3"/>
    <dgm:cxn modelId="{509134D5-869C-442D-B34A-80CA3CADE45F}" type="presOf" srcId="{92C47C06-C701-4BDB-884D-AA610318535A}" destId="{764DBCC6-E022-4E1C-A3D0-40B0D613FBE6}" srcOrd="1" destOrd="0" presId="urn:microsoft.com/office/officeart/2005/8/layout/bProcess3"/>
    <dgm:cxn modelId="{AD40D915-487E-458A-B655-C4A73C4B86EC}" type="presOf" srcId="{13FE5483-F61E-44D3-A0D2-07248A383896}" destId="{62A8FDE2-2991-4414-BBA3-A08D82D22708}" srcOrd="0" destOrd="0" presId="urn:microsoft.com/office/officeart/2005/8/layout/bProcess3"/>
    <dgm:cxn modelId="{C9EC317D-6E17-434F-A79A-287F5F6C9229}" type="presOf" srcId="{46466801-7C85-4FBD-9C5A-33631E3C1BC3}" destId="{9E2E3138-AD7A-4775-B684-36BDAA2C5CE2}" srcOrd="0" destOrd="0" presId="urn:microsoft.com/office/officeart/2005/8/layout/bProcess3"/>
    <dgm:cxn modelId="{BBC9E806-732E-44AA-862A-8AA6F37C1146}" type="presOf" srcId="{A858F98A-0FCE-4CAE-8CBC-9BF0DD8A9904}" destId="{E89AA48E-1A0F-4C30-B10C-68FFD27D569E}" srcOrd="0" destOrd="0" presId="urn:microsoft.com/office/officeart/2005/8/layout/bProcess3"/>
    <dgm:cxn modelId="{EA57B8E2-FC08-455F-A63E-0C0A8F473AC1}" type="presOf" srcId="{EFB00808-23E6-4464-9171-F04C2F7D05DD}" destId="{49550B8C-B1D2-4467-94A3-6079882B105E}" srcOrd="0" destOrd="0" presId="urn:microsoft.com/office/officeart/2005/8/layout/bProcess3"/>
    <dgm:cxn modelId="{132EE15F-0F16-4F66-9065-317646C752EC}" type="presOf" srcId="{A858F98A-0FCE-4CAE-8CBC-9BF0DD8A9904}" destId="{D50E1115-F832-434D-8B39-90EF7DD62134}" srcOrd="1" destOrd="0" presId="urn:microsoft.com/office/officeart/2005/8/layout/bProcess3"/>
    <dgm:cxn modelId="{EE85C416-9FF4-49F2-AD56-C0E29ED80235}" type="presOf" srcId="{AF3D064F-48F2-4956-AEBF-5AFC260DC28A}" destId="{1AB7F46B-761A-46CD-AD4D-B681B49401CD}" srcOrd="0" destOrd="0" presId="urn:microsoft.com/office/officeart/2005/8/layout/bProcess3"/>
    <dgm:cxn modelId="{2B1ADA34-BC00-4DD1-89A4-714DFBF984D3}" srcId="{0C4644EA-D5CA-4C07-8CB3-471F4883CDAD}" destId="{13FE5483-F61E-44D3-A0D2-07248A383896}" srcOrd="3" destOrd="0" parTransId="{42A6994D-4CFC-44BD-BA1E-2114A4C4E963}" sibTransId="{B013CB50-FD7D-473C-A7F2-C1A392CA3867}"/>
    <dgm:cxn modelId="{7F2C073D-CA18-4FDE-A1F8-BEF541D46FDC}" type="presOf" srcId="{B013CB50-FD7D-473C-A7F2-C1A392CA3867}" destId="{C28D7724-4490-46B5-9C18-A435D97D4893}" srcOrd="0" destOrd="0" presId="urn:microsoft.com/office/officeart/2005/8/layout/bProcess3"/>
    <dgm:cxn modelId="{50C74B3D-CB11-40F2-8899-0DF29F22438C}" srcId="{0C4644EA-D5CA-4C07-8CB3-471F4883CDAD}" destId="{EBA45DDB-2E90-4E03-8A01-41F14CD2843C}" srcOrd="1" destOrd="0" parTransId="{99458E12-4356-4AD2-BBA0-CC55D0140FC3}" sibTransId="{92C47C06-C701-4BDB-884D-AA610318535A}"/>
    <dgm:cxn modelId="{C961B088-158E-47AE-9EB8-74263BDF1C4D}" srcId="{0C4644EA-D5CA-4C07-8CB3-471F4883CDAD}" destId="{EFB00808-23E6-4464-9171-F04C2F7D05DD}" srcOrd="0" destOrd="0" parTransId="{553A08C5-E341-49F9-9A12-85CBE63573D3}" sibTransId="{61338D89-6408-47A8-989E-5200711CE40F}"/>
    <dgm:cxn modelId="{5E2F3E47-1ABD-4AC9-93D7-EFFF86B901A6}" type="presOf" srcId="{61338D89-6408-47A8-989E-5200711CE40F}" destId="{6CB04FF1-E50F-45AF-BC17-30960849219C}" srcOrd="1" destOrd="0" presId="urn:microsoft.com/office/officeart/2005/8/layout/bProcess3"/>
    <dgm:cxn modelId="{1413B730-ABC3-422E-B121-2B337C7FCED0}" type="presOf" srcId="{EBA45DDB-2E90-4E03-8A01-41F14CD2843C}" destId="{49A2EFC5-711A-420B-9D62-65C97DF7EB65}" srcOrd="0" destOrd="0" presId="urn:microsoft.com/office/officeart/2005/8/layout/bProcess3"/>
    <dgm:cxn modelId="{DD2950F5-B765-4595-96E3-65251F51BF83}" type="presOf" srcId="{B013CB50-FD7D-473C-A7F2-C1A392CA3867}" destId="{09E06CE1-BEE9-40E2-98C7-D0B67C63F639}" srcOrd="1" destOrd="0" presId="urn:microsoft.com/office/officeart/2005/8/layout/bProcess3"/>
    <dgm:cxn modelId="{DB1C3006-08DE-4392-B194-E85E7C6B7E67}" srcId="{0C4644EA-D5CA-4C07-8CB3-471F4883CDAD}" destId="{AF3D064F-48F2-4956-AEBF-5AFC260DC28A}" srcOrd="2" destOrd="0" parTransId="{FD962F7A-A644-43D7-9AAC-FEFD0A1EF1FA}" sibTransId="{A858F98A-0FCE-4CAE-8CBC-9BF0DD8A9904}"/>
    <dgm:cxn modelId="{02D66DBB-7CA9-4E5D-B15A-44089F15D176}" type="presOf" srcId="{61338D89-6408-47A8-989E-5200711CE40F}" destId="{B5EDB6BC-4A2E-468C-B0E7-AEB37F676B14}" srcOrd="0" destOrd="0" presId="urn:microsoft.com/office/officeart/2005/8/layout/bProcess3"/>
    <dgm:cxn modelId="{6F014040-762F-448F-95B1-351C99DE315A}" srcId="{0C4644EA-D5CA-4C07-8CB3-471F4883CDAD}" destId="{46466801-7C85-4FBD-9C5A-33631E3C1BC3}" srcOrd="4" destOrd="0" parTransId="{2CB4CCEC-9125-4D70-92A9-D1BB6C436AEC}" sibTransId="{01AB0AF4-116B-48BC-B4EB-C038118B239E}"/>
    <dgm:cxn modelId="{75F8015E-23B8-4964-9141-83DF4A610AE5}" type="presParOf" srcId="{80A8AFBD-533B-4ACA-BA8E-E607024A4F77}" destId="{49550B8C-B1D2-4467-94A3-6079882B105E}" srcOrd="0" destOrd="0" presId="urn:microsoft.com/office/officeart/2005/8/layout/bProcess3"/>
    <dgm:cxn modelId="{2E001B7C-E65C-4B33-A2A4-E431E954ECD5}" type="presParOf" srcId="{80A8AFBD-533B-4ACA-BA8E-E607024A4F77}" destId="{B5EDB6BC-4A2E-468C-B0E7-AEB37F676B14}" srcOrd="1" destOrd="0" presId="urn:microsoft.com/office/officeart/2005/8/layout/bProcess3"/>
    <dgm:cxn modelId="{D5C42CEC-DA7E-45C6-821F-1FAA3C5D3E93}" type="presParOf" srcId="{B5EDB6BC-4A2E-468C-B0E7-AEB37F676B14}" destId="{6CB04FF1-E50F-45AF-BC17-30960849219C}" srcOrd="0" destOrd="0" presId="urn:microsoft.com/office/officeart/2005/8/layout/bProcess3"/>
    <dgm:cxn modelId="{4BC4CB9C-A309-4C4F-AD07-AC764B2E72FA}" type="presParOf" srcId="{80A8AFBD-533B-4ACA-BA8E-E607024A4F77}" destId="{49A2EFC5-711A-420B-9D62-65C97DF7EB65}" srcOrd="2" destOrd="0" presId="urn:microsoft.com/office/officeart/2005/8/layout/bProcess3"/>
    <dgm:cxn modelId="{83AFA985-9863-4713-B288-3AB7B98EE462}" type="presParOf" srcId="{80A8AFBD-533B-4ACA-BA8E-E607024A4F77}" destId="{19D36A12-C3CC-4072-ADD9-354727CF98CC}" srcOrd="3" destOrd="0" presId="urn:microsoft.com/office/officeart/2005/8/layout/bProcess3"/>
    <dgm:cxn modelId="{EF77AB59-EDF9-448F-AE01-12C2649165E1}" type="presParOf" srcId="{19D36A12-C3CC-4072-ADD9-354727CF98CC}" destId="{764DBCC6-E022-4E1C-A3D0-40B0D613FBE6}" srcOrd="0" destOrd="0" presId="urn:microsoft.com/office/officeart/2005/8/layout/bProcess3"/>
    <dgm:cxn modelId="{BA67A40A-5B07-4673-9D5C-7F67A4C45ECE}" type="presParOf" srcId="{80A8AFBD-533B-4ACA-BA8E-E607024A4F77}" destId="{1AB7F46B-761A-46CD-AD4D-B681B49401CD}" srcOrd="4" destOrd="0" presId="urn:microsoft.com/office/officeart/2005/8/layout/bProcess3"/>
    <dgm:cxn modelId="{704A5F3E-BD8B-493A-8D09-2042B3D7F573}" type="presParOf" srcId="{80A8AFBD-533B-4ACA-BA8E-E607024A4F77}" destId="{E89AA48E-1A0F-4C30-B10C-68FFD27D569E}" srcOrd="5" destOrd="0" presId="urn:microsoft.com/office/officeart/2005/8/layout/bProcess3"/>
    <dgm:cxn modelId="{C6871AF0-E4EC-493D-B309-8ADC74137B83}" type="presParOf" srcId="{E89AA48E-1A0F-4C30-B10C-68FFD27D569E}" destId="{D50E1115-F832-434D-8B39-90EF7DD62134}" srcOrd="0" destOrd="0" presId="urn:microsoft.com/office/officeart/2005/8/layout/bProcess3"/>
    <dgm:cxn modelId="{6DC1F798-47D1-4A00-A1C0-5110D49E0D09}" type="presParOf" srcId="{80A8AFBD-533B-4ACA-BA8E-E607024A4F77}" destId="{62A8FDE2-2991-4414-BBA3-A08D82D22708}" srcOrd="6" destOrd="0" presId="urn:microsoft.com/office/officeart/2005/8/layout/bProcess3"/>
    <dgm:cxn modelId="{72E446C8-85F4-4421-90D9-81EE101118AF}" type="presParOf" srcId="{80A8AFBD-533B-4ACA-BA8E-E607024A4F77}" destId="{C28D7724-4490-46B5-9C18-A435D97D4893}" srcOrd="7" destOrd="0" presId="urn:microsoft.com/office/officeart/2005/8/layout/bProcess3"/>
    <dgm:cxn modelId="{B031708F-AD7F-4FB0-A325-6A5685C1389B}" type="presParOf" srcId="{C28D7724-4490-46B5-9C18-A435D97D4893}" destId="{09E06CE1-BEE9-40E2-98C7-D0B67C63F639}" srcOrd="0" destOrd="0" presId="urn:microsoft.com/office/officeart/2005/8/layout/bProcess3"/>
    <dgm:cxn modelId="{C5E5C009-E072-48F0-AB3D-12B0C400893D}" type="presParOf" srcId="{80A8AFBD-533B-4ACA-BA8E-E607024A4F77}" destId="{9E2E3138-AD7A-4775-B684-36BDAA2C5CE2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DB6BC-4A2E-468C-B0E7-AEB37F676B14}">
      <dsp:nvSpPr>
        <dsp:cNvPr id="0" name=""/>
        <dsp:cNvSpPr/>
      </dsp:nvSpPr>
      <dsp:spPr>
        <a:xfrm>
          <a:off x="2527292" y="939487"/>
          <a:ext cx="549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9550" y="45720"/>
              </a:lnTo>
            </a:path>
          </a:pathLst>
        </a:custGeom>
        <a:noFill/>
        <a:ln w="38100" cap="flat" cmpd="sng" algn="ctr">
          <a:solidFill>
            <a:schemeClr val="dk1"/>
          </a:solidFill>
          <a:prstDash val="solid"/>
          <a:tailEnd type="arrow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b="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87564" y="982306"/>
        <a:ext cx="29007" cy="5801"/>
      </dsp:txXfrm>
    </dsp:sp>
    <dsp:sp modelId="{49550B8C-B1D2-4467-94A3-6079882B105E}">
      <dsp:nvSpPr>
        <dsp:cNvPr id="0" name=""/>
        <dsp:cNvSpPr/>
      </dsp:nvSpPr>
      <dsp:spPr>
        <a:xfrm>
          <a:off x="6700" y="228489"/>
          <a:ext cx="2522392" cy="15134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確認網頁</a:t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資料來源</a:t>
          </a:r>
        </a:p>
      </dsp:txBody>
      <dsp:txXfrm>
        <a:off x="6700" y="228489"/>
        <a:ext cx="2522392" cy="1513435"/>
      </dsp:txXfrm>
    </dsp:sp>
    <dsp:sp modelId="{19D36A12-C3CC-4072-ADD9-354727CF98CC}">
      <dsp:nvSpPr>
        <dsp:cNvPr id="0" name=""/>
        <dsp:cNvSpPr/>
      </dsp:nvSpPr>
      <dsp:spPr>
        <a:xfrm>
          <a:off x="5629835" y="939487"/>
          <a:ext cx="549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9550" y="45720"/>
              </a:lnTo>
            </a:path>
          </a:pathLst>
        </a:custGeom>
        <a:noFill/>
        <a:ln w="38100" cap="flat" cmpd="sng" algn="ctr">
          <a:solidFill>
            <a:schemeClr val="dk1"/>
          </a:solidFill>
          <a:prstDash val="solid"/>
          <a:tailEnd type="arrow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90106" y="982306"/>
        <a:ext cx="29007" cy="5801"/>
      </dsp:txXfrm>
    </dsp:sp>
    <dsp:sp modelId="{49A2EFC5-711A-420B-9D62-65C97DF7EB65}">
      <dsp:nvSpPr>
        <dsp:cNvPr id="0" name=""/>
        <dsp:cNvSpPr/>
      </dsp:nvSpPr>
      <dsp:spPr>
        <a:xfrm>
          <a:off x="3109242" y="228489"/>
          <a:ext cx="2522392" cy="15134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判斷網頁架構</a:t>
          </a:r>
        </a:p>
      </dsp:txBody>
      <dsp:txXfrm>
        <a:off x="3109242" y="228489"/>
        <a:ext cx="2522392" cy="1513435"/>
      </dsp:txXfrm>
    </dsp:sp>
    <dsp:sp modelId="{E89AA48E-1A0F-4C30-B10C-68FFD27D569E}">
      <dsp:nvSpPr>
        <dsp:cNvPr id="0" name=""/>
        <dsp:cNvSpPr/>
      </dsp:nvSpPr>
      <dsp:spPr>
        <a:xfrm>
          <a:off x="1267896" y="1740124"/>
          <a:ext cx="6205084" cy="549550"/>
        </a:xfrm>
        <a:custGeom>
          <a:avLst/>
          <a:gdLst/>
          <a:ahLst/>
          <a:cxnLst/>
          <a:rect l="0" t="0" r="0" b="0"/>
          <a:pathLst>
            <a:path>
              <a:moveTo>
                <a:pt x="6205084" y="0"/>
              </a:moveTo>
              <a:lnTo>
                <a:pt x="6205084" y="291875"/>
              </a:lnTo>
              <a:lnTo>
                <a:pt x="0" y="291875"/>
              </a:lnTo>
              <a:lnTo>
                <a:pt x="0" y="549550"/>
              </a:lnTo>
            </a:path>
          </a:pathLst>
        </a:custGeom>
        <a:noFill/>
        <a:ln w="38100" cap="flat" cmpd="sng" algn="ctr">
          <a:solidFill>
            <a:schemeClr val="dk1"/>
          </a:solidFill>
          <a:prstDash val="solid"/>
          <a:tailEnd type="arrow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214635" y="2011999"/>
        <a:ext cx="311607" cy="5801"/>
      </dsp:txXfrm>
    </dsp:sp>
    <dsp:sp modelId="{1AB7F46B-761A-46CD-AD4D-B681B49401CD}">
      <dsp:nvSpPr>
        <dsp:cNvPr id="0" name=""/>
        <dsp:cNvSpPr/>
      </dsp:nvSpPr>
      <dsp:spPr>
        <a:xfrm>
          <a:off x="6211785" y="228489"/>
          <a:ext cx="2522392" cy="15134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下載網頁原始碼</a:t>
          </a:r>
        </a:p>
      </dsp:txBody>
      <dsp:txXfrm>
        <a:off x="6211785" y="228489"/>
        <a:ext cx="2522392" cy="1513435"/>
      </dsp:txXfrm>
    </dsp:sp>
    <dsp:sp modelId="{C28D7724-4490-46B5-9C18-A435D97D4893}">
      <dsp:nvSpPr>
        <dsp:cNvPr id="0" name=""/>
        <dsp:cNvSpPr/>
      </dsp:nvSpPr>
      <dsp:spPr>
        <a:xfrm>
          <a:off x="2527292" y="3033072"/>
          <a:ext cx="5495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9550" y="45720"/>
              </a:lnTo>
            </a:path>
          </a:pathLst>
        </a:custGeom>
        <a:noFill/>
        <a:ln w="38100" cap="flat" cmpd="sng" algn="ctr">
          <a:solidFill>
            <a:schemeClr val="dk1"/>
          </a:solidFill>
          <a:prstDash val="solid"/>
          <a:tailEnd type="arrow"/>
        </a:ln>
        <a:effectLst/>
      </dsp:spPr>
      <dsp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400" kern="120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787564" y="3075891"/>
        <a:ext cx="29007" cy="5801"/>
      </dsp:txXfrm>
    </dsp:sp>
    <dsp:sp modelId="{62A8FDE2-2991-4414-BBA3-A08D82D22708}">
      <dsp:nvSpPr>
        <dsp:cNvPr id="0" name=""/>
        <dsp:cNvSpPr/>
      </dsp:nvSpPr>
      <dsp:spPr>
        <a:xfrm>
          <a:off x="6700" y="2322075"/>
          <a:ext cx="2522392" cy="15134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取出數據</a:t>
          </a:r>
        </a:p>
      </dsp:txBody>
      <dsp:txXfrm>
        <a:off x="6700" y="2322075"/>
        <a:ext cx="2522392" cy="1513435"/>
      </dsp:txXfrm>
    </dsp:sp>
    <dsp:sp modelId="{9E2E3138-AD7A-4775-B684-36BDAA2C5CE2}">
      <dsp:nvSpPr>
        <dsp:cNvPr id="0" name=""/>
        <dsp:cNvSpPr/>
      </dsp:nvSpPr>
      <dsp:spPr>
        <a:xfrm>
          <a:off x="3109242" y="2322075"/>
          <a:ext cx="2522392" cy="151343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整理成使用者</a:t>
          </a:r>
          <a:br>
            <a:rPr lang="en-US" altLang="zh-TW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4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需求格式</a:t>
          </a:r>
        </a:p>
      </dsp:txBody>
      <dsp:txXfrm>
        <a:off x="3109242" y="2322075"/>
        <a:ext cx="2522392" cy="1513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5A685-2CD9-46F8-8E48-608670D7DF0B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CE053-D37D-42A0-AF98-B9C9C0E7EF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238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CE053-D37D-42A0-AF98-B9C9C0E7EF3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31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609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795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15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63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94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264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27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828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49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25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01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EC405EC-701A-4253-B34F-B8BD9EEE98A2}" type="datetimeFigureOut">
              <a:rPr lang="zh-TW" altLang="en-US" smtClean="0"/>
              <a:t>2017/3/22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CF528BA-ECAD-4E21-9812-7AB1B50D43F8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581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rogrammermagazine.github.io/201402/htm/article6.html" TargetMode="External"/><Relationship Id="rId7" Type="http://schemas.openxmlformats.org/officeDocument/2006/relationships/hyperlink" Target="http://leoluyi.logdown.com/posts/400371-crawler-mops-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ech-marsw.logdown.com/blog/2016/01/10/crawler-tips-mining-chrome" TargetMode="External"/><Relationship Id="rId5" Type="http://schemas.openxmlformats.org/officeDocument/2006/relationships/hyperlink" Target="https://rpubs.com/SatoshiLiang/159348" TargetMode="External"/><Relationship Id="rId4" Type="http://schemas.openxmlformats.org/officeDocument/2006/relationships/hyperlink" Target="http://programmermagazine.github.io/201311/htm/article6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R-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基本的爬蟲教學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 王昭文 教授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中山財管所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 蘇彥庭</a:t>
            </a:r>
          </a:p>
        </p:txBody>
      </p:sp>
    </p:spTree>
    <p:extLst>
      <p:ext uri="{BB962C8B-B14F-4D97-AF65-F5344CB8AC3E}">
        <p14:creationId xmlns:p14="http://schemas.microsoft.com/office/powerpoint/2010/main" val="357213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" y="1911168"/>
            <a:ext cx="8656320" cy="3087698"/>
          </a:xfrm>
          <a:prstGeom prst="rect">
            <a:avLst/>
          </a:prstGeom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判斷網頁架構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38334" y="2550487"/>
            <a:ext cx="2292866" cy="1604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264561" y="1904156"/>
            <a:ext cx="184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在原始碼中找到資料儲存的位置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36880" y="5476652"/>
            <a:ext cx="7894320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我們的目標：把在原始碼內的資料取出來並整理成我們希望的格式</a:t>
            </a:r>
          </a:p>
        </p:txBody>
      </p:sp>
    </p:spTree>
    <p:extLst>
      <p:ext uri="{BB962C8B-B14F-4D97-AF65-F5344CB8AC3E}">
        <p14:creationId xmlns:p14="http://schemas.microsoft.com/office/powerpoint/2010/main" val="180335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判斷網頁架構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681383"/>
            <a:ext cx="4682807" cy="445874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4441" y="2085324"/>
            <a:ext cx="36427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在爬取網頁時要注意字碼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(encoding)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的問題，若字碼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字碼如果用錯，載入到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時，中文字會變成亂碼，造成資料無法判讀。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just"/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just"/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通常字碼都會放在網頁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&lt;head&gt;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標籤內的前面幾行，一般台灣網頁常用字碼為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big5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和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utf8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。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just"/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04830" y="2794327"/>
            <a:ext cx="823730" cy="223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835138" y="2682730"/>
            <a:ext cx="823730" cy="2231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637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下載網頁原始碼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769427"/>
            <a:ext cx="5610225" cy="218122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4448861"/>
            <a:ext cx="7503668" cy="178444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415974" y="2293387"/>
            <a:ext cx="41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Rcurl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函數包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79693" y="4015090"/>
            <a:ext cx="7384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爬取網頁原始碼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getURL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url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爬取網頁網址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.encoding=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網頁字碼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689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8920" y="1833135"/>
            <a:ext cx="835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取出數據時要給程式一個路徑，讓程式知道我們想要的資料在哪裡，但網頁原始碼有時架構太複雜，要花很多時間找路徑，此時可利用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Google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的擴充工具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</a:t>
            </a:r>
            <a:r>
              <a:rPr lang="en-US" altLang="zh-TW" sz="20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Xpath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Helper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解決這個問題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39" y="3584300"/>
            <a:ext cx="7796762" cy="258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37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160" y="2225530"/>
            <a:ext cx="7150707" cy="406407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83698" y="2652250"/>
            <a:ext cx="1102622" cy="334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995" y="1345358"/>
            <a:ext cx="1533525" cy="7143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330757" y="1658809"/>
            <a:ext cx="383989" cy="400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2564855" y="1986018"/>
            <a:ext cx="4188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安裝完後，視窗右上角會多出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Helper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的擴充工具按鈕</a:t>
            </a:r>
          </a:p>
        </p:txBody>
      </p:sp>
    </p:spTree>
    <p:extLst>
      <p:ext uri="{BB962C8B-B14F-4D97-AF65-F5344CB8AC3E}">
        <p14:creationId xmlns:p14="http://schemas.microsoft.com/office/powerpoint/2010/main" val="334213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31" y="2470093"/>
            <a:ext cx="7422952" cy="3498494"/>
          </a:xfrm>
          <a:prstGeom prst="rect">
            <a:avLst/>
          </a:prstGeom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17454" y="1830029"/>
            <a:ext cx="7757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回到要爬取數據的頁面，按下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ctrl+shift+x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，即可啟動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Helper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</a:t>
            </a:r>
          </a:p>
        </p:txBody>
      </p:sp>
    </p:spTree>
    <p:extLst>
      <p:ext uri="{BB962C8B-B14F-4D97-AF65-F5344CB8AC3E}">
        <p14:creationId xmlns:p14="http://schemas.microsoft.com/office/powerpoint/2010/main" val="401270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80014" y="5333677"/>
            <a:ext cx="7757705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將滑鼠指標移到有興趣的資料，按下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shift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鍵，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Helper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即會秀出這個資料在原始碼的路徑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查詢語句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。此處以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1101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台泥的成交價作範例。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561" y="1686559"/>
            <a:ext cx="7546612" cy="36215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5561" y="1712150"/>
            <a:ext cx="4448439" cy="990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923244" y="2291257"/>
            <a:ext cx="26398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資料在原始碼內的路徑</a:t>
            </a:r>
          </a:p>
        </p:txBody>
      </p:sp>
    </p:spTree>
    <p:extLst>
      <p:ext uri="{BB962C8B-B14F-4D97-AF65-F5344CB8AC3E}">
        <p14:creationId xmlns:p14="http://schemas.microsoft.com/office/powerpoint/2010/main" val="3301282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91438"/>
            <a:ext cx="6969759" cy="4116412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41679" y="5491346"/>
            <a:ext cx="7924800" cy="872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此處對查詢語句做「剪枝」，刪除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標籤後的語句，即可查詢到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td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標籤底下的所有資料。透過刪除部分語句的方法，可以讓我們一次取出想要的數據。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30921" y="1904459"/>
            <a:ext cx="292999" cy="231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527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828" y="5296712"/>
            <a:ext cx="8006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有時候路徑太長，可以將查詢語句開頭改為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”//”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做精簡，這樣工具會去查詢原始碼內「所有」標籤底下有沒有符合我們的要求，並傳回對應的資料。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532000"/>
            <a:ext cx="6329680" cy="37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1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836" y="1645920"/>
            <a:ext cx="6692204" cy="40077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99108" y="5653716"/>
            <a:ext cx="80060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但查詢語句若簡略的太多，可能會多找出我們不要的資料。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77708" y="1697635"/>
            <a:ext cx="1028124" cy="553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乘號 4"/>
          <p:cNvSpPr/>
          <p:nvPr/>
        </p:nvSpPr>
        <p:spPr>
          <a:xfrm>
            <a:off x="5386274" y="1147028"/>
            <a:ext cx="550607" cy="550607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021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36880" y="1452880"/>
            <a:ext cx="8036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(Web crawler)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，又稱網路蜘蛛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(Web spider)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、自動檢索工具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(automatic indexer)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，是一種「自動化瀏覽網路」的程式，或者說是一種網路機器人。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網路爬蟲能夠自動採集所有能夠存取的網頁頁面內容，提供使用者做進一步的分析。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網路爬蟲可以說是駭客行為的一種，因為它會大量耗用掉網站的流量，並不被網站擁有者所樂見，因此盡可能偽裝成一般使用者，避免不必要的法律困擾。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3583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4" y="1559298"/>
            <a:ext cx="6448425" cy="469582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984750" y="2391402"/>
            <a:ext cx="658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新增一個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函數包，用來讀取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Xpath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路徑找出我們要的數據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4211757" y="4225119"/>
            <a:ext cx="387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將字碼轉換成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UTF-8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，方便程式處理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4963925" y="4870789"/>
            <a:ext cx="3870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轉換為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函數包要求格式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408879" y="5757989"/>
            <a:ext cx="658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我們想要的資料 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&lt;-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xpathSApply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原始碼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查詢語句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xmlValue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2289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Step4.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取出數據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20040" y="1715992"/>
            <a:ext cx="159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爬取資料結果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31" y="4304649"/>
            <a:ext cx="8024302" cy="186631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89" y="2227846"/>
            <a:ext cx="7023586" cy="193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05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觀察網址規則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08" y="2619220"/>
            <a:ext cx="6592037" cy="88622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77012" y="3062330"/>
            <a:ext cx="546343" cy="4431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919808" y="3684302"/>
            <a:ext cx="8356600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從奇摩股市網的網址可以觀察到，後面的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1101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是股票代號。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如果改成其他家股票代號，是不是會跳出別家股票的資訊？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5888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觀察網址規則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17" y="1737661"/>
            <a:ext cx="5172075" cy="6953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17" y="2432986"/>
            <a:ext cx="5241670" cy="353402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958348" y="2085323"/>
            <a:ext cx="2949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將網址的股票代號改成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2330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，網頁確實跳出台積電股票資訊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5218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觀察網址規則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663247"/>
            <a:ext cx="6066656" cy="426729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146477" y="2162424"/>
            <a:ext cx="539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透過網址的規則，可將程式更加應用化，使用者只要指定股票代碼，就可以抓出對應的股價資訊。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cxnSp>
        <p:nvCxnSpPr>
          <p:cNvPr id="14" name="直線接點 13"/>
          <p:cNvCxnSpPr/>
          <p:nvPr/>
        </p:nvCxnSpPr>
        <p:spPr>
          <a:xfrm>
            <a:off x="826478" y="3677264"/>
            <a:ext cx="5417006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V="1">
            <a:off x="826478" y="3178087"/>
            <a:ext cx="161192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508244" y="3964138"/>
            <a:ext cx="4635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如果有股票代碼的清單，就可以透過迴圈股票代碼來自動化下載全市場股票的價格資訊。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可以自己動手試試看</a:t>
            </a:r>
            <a:r>
              <a:rPr lang="en-US" altLang="zh-TW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!)</a:t>
            </a:r>
          </a:p>
        </p:txBody>
      </p:sp>
    </p:spTree>
    <p:extLst>
      <p:ext uri="{BB962C8B-B14F-4D97-AF65-F5344CB8AC3E}">
        <p14:creationId xmlns:p14="http://schemas.microsoft.com/office/powerpoint/2010/main" val="21423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定時爬取資料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283642" y="1143246"/>
            <a:ext cx="4450352" cy="5619135"/>
            <a:chOff x="167150" y="1559298"/>
            <a:chExt cx="4697360" cy="5931013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150" y="1559298"/>
              <a:ext cx="4697360" cy="4697360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150" y="6256658"/>
              <a:ext cx="3893573" cy="1233653"/>
            </a:xfrm>
            <a:prstGeom prst="rect">
              <a:avLst/>
            </a:prstGeom>
          </p:spPr>
        </p:pic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62" y="3460548"/>
            <a:ext cx="3813913" cy="322582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92220" y="1739079"/>
            <a:ext cx="36816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另外也可以寫成每一分鐘自動去抓股票價格資料的程式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92219" y="2967613"/>
            <a:ext cx="368168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程式執行結果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23509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相關資料進一步研讀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8528" y="1033272"/>
            <a:ext cx="8135703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這份教學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PPT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僅是最基礎的爬蟲教學，事實上有些網站並不是那麼好爬，對爬蟲有興趣的同學可以進一步去閱讀相關資料：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1. 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Ｒ講題分享 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- 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用 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 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進行中文 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text Mining (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作者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: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陳嘉葳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@Taiwan R User Group)</a:t>
            </a: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3"/>
              </a:rPr>
              <a:t>http://programmermagazine.github.io/201402/htm/article6.html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2.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 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講題分享 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– </a:t>
            </a:r>
            <a:r>
              <a:rPr lang="en-US" altLang="zh-TW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SpideR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-- 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用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自製網路爬蟲收集資料 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(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作者：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Taiwan R User Group)</a:t>
            </a: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4"/>
              </a:rPr>
              <a:t>http://programmermagazine.github.io/201311/htm/article6.html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３</a:t>
            </a: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. 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第一次爬蟲就上手 </a:t>
            </a:r>
            <a:r>
              <a:rPr lang="en-US" altLang="zh-TW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rvest_tutorial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5"/>
              </a:rPr>
              <a:t>https://rpubs.com/SatoshiLiang/159348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4.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]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觀察技巧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with Chrome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開發人員工具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6"/>
              </a:rPr>
              <a:t>http://tech-marsw.logdown.com/blog/2016/01/10/crawler-tips-mining-chrome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5.</a:t>
            </a:r>
            <a:r>
              <a:rPr lang="zh-TW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[R crawler]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公開資訊觀測站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觀察篇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altLang="zh-TW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  <a:hlinkClick r:id="rId7"/>
              </a:rPr>
              <a:t>http://leoluyi.logdown.com/posts/400371-crawler-mops-1</a:t>
            </a: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TW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>
              <a:lnSpc>
                <a:spcPct val="150000"/>
              </a:lnSpc>
            </a:pP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405595" y="3312798"/>
            <a:ext cx="33422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-5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備註：</a:t>
            </a:r>
            <a:r>
              <a:rPr lang="en-US" altLang="zh-TW" sz="1400" b="1" spc="-50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rvest</a:t>
            </a:r>
            <a:r>
              <a:rPr lang="zh-TW" altLang="en-US" sz="1400" b="1" spc="-5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是</a:t>
            </a:r>
            <a:r>
              <a:rPr lang="en-US" altLang="zh-TW" sz="1400" b="1" spc="-5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R</a:t>
            </a:r>
            <a:r>
              <a:rPr lang="zh-TW" altLang="en-US" sz="1400" b="1" spc="-5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新出來的爬蟲套件，聽說更好上手，有興趣的人可以去玩玩看</a:t>
            </a:r>
            <a:endParaRPr lang="en-US" altLang="zh-TW" sz="1400" b="1" spc="-5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75261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2355318" y="2791968"/>
            <a:ext cx="4222463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教學結束 謝謝大家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541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網路爬蟲流程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3" name="資料庫圖表 2"/>
          <p:cNvGraphicFramePr/>
          <p:nvPr>
            <p:extLst>
              <p:ext uri="{D42A27DB-BD31-4B8C-83A1-F6EECF244321}">
                <p14:modId xmlns:p14="http://schemas.microsoft.com/office/powerpoint/2010/main" val="4293221799"/>
              </p:ext>
            </p:extLst>
          </p:nvPr>
        </p:nvGraphicFramePr>
        <p:xfrm>
          <a:off x="168328" y="1347839"/>
          <a:ext cx="874087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117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網路爬蟲應注意事項</a:t>
            </a:r>
            <a:endParaRPr lang="zh-TW" altLang="en-US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90880" y="1219200"/>
            <a:ext cx="763016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網路爬蟲發出的請求盡量一次就做對，不要有太多異常的請求。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盡量偽裝成正常使用者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可利用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Sys.sleep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，不要短時間大量發出請求。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尊重欲爬取資料的網站，不要吃光對方流量，干擾到其正常的服務。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l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注意資料版權問題，是否能夠公開及自由運用。若該網站未宣告，則應假定資料的版權為該網站所有。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734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確認網頁資料來源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74" y="1848463"/>
            <a:ext cx="7682406" cy="417090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789471" y="3451123"/>
            <a:ext cx="1376516" cy="44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50658" y="3451123"/>
            <a:ext cx="589936" cy="4424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943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確認網頁資料來源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99" y="1681316"/>
            <a:ext cx="6802410" cy="44987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4066" y="4975123"/>
            <a:ext cx="6135328" cy="943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0" y="4605791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爬取目標範圍</a:t>
            </a:r>
          </a:p>
        </p:txBody>
      </p:sp>
    </p:spTree>
    <p:extLst>
      <p:ext uri="{BB962C8B-B14F-4D97-AF65-F5344CB8AC3E}">
        <p14:creationId xmlns:p14="http://schemas.microsoft.com/office/powerpoint/2010/main" val="245407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Step1.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確認網頁資料來源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858295"/>
            <a:ext cx="8419233" cy="412954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813294" y="4866967"/>
            <a:ext cx="1673106" cy="226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213987" y="1814047"/>
            <a:ext cx="452284" cy="156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894381" y="4497635"/>
            <a:ext cx="1918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空白處按右鍵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3444626" y="4796632"/>
            <a:ext cx="53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02647" y="1502007"/>
            <a:ext cx="53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02648" y="1970743"/>
            <a:ext cx="2836626" cy="1372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5869858" y="3342968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網頁原始碼</a:t>
            </a:r>
          </a:p>
        </p:txBody>
      </p:sp>
    </p:spTree>
    <p:extLst>
      <p:ext uri="{BB962C8B-B14F-4D97-AF65-F5344CB8AC3E}">
        <p14:creationId xmlns:p14="http://schemas.microsoft.com/office/powerpoint/2010/main" val="1954378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telerikhelper.files.wordpress.com/2013/04/image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1842478"/>
            <a:ext cx="5146040" cy="410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判斷網頁架構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944922" y="5952460"/>
            <a:ext cx="7875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圖片來源：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https://telerikhelper.net/2013/04/11/what-is-document-object-model/</a:t>
            </a:r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82494" y="1452979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網頁架構示意圖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0040" y="2320815"/>
            <a:ext cx="31038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網頁原始碼就像樹一樣，</a:t>
            </a:r>
            <a:endParaRPr lang="en-US" altLang="zh-TW" sz="2000" b="1" spc="-50" dirty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圖片、資料都各自存放在不同的分支，我們要在網頁原始碼中找到存放我們想要的資料位置</a:t>
            </a:r>
          </a:p>
        </p:txBody>
      </p:sp>
    </p:spTree>
    <p:extLst>
      <p:ext uri="{BB962C8B-B14F-4D97-AF65-F5344CB8AC3E}">
        <p14:creationId xmlns:p14="http://schemas.microsoft.com/office/powerpoint/2010/main" val="122393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320040" y="201168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爬蟲範例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下載奇摩股市網股票價格資料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320040" y="727194"/>
            <a:ext cx="8677656" cy="832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altLang="zh-TW" sz="3200" dirty="0"/>
            </a:b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Step2.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判斷網頁架構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0" y="2659704"/>
            <a:ext cx="8190271" cy="36108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470954" y="4585765"/>
            <a:ext cx="2161767" cy="2418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42450" y="4706701"/>
            <a:ext cx="5889524" cy="156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42450" y="1625846"/>
            <a:ext cx="7909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在原始碼視窗內移動滑鼠指標，可以看到指標指到原始碼對應到的網頁內容，這樣就可以很快速地了解網頁架構，並找出我們要的資料位置。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6470954" y="4207336"/>
            <a:ext cx="179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指標停留的位置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2599255" y="5303978"/>
            <a:ext cx="179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對應的資料</a:t>
            </a:r>
          </a:p>
        </p:txBody>
      </p:sp>
    </p:spTree>
    <p:extLst>
      <p:ext uri="{BB962C8B-B14F-4D97-AF65-F5344CB8AC3E}">
        <p14:creationId xmlns:p14="http://schemas.microsoft.com/office/powerpoint/2010/main" val="236955818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702</TotalTime>
  <Words>987</Words>
  <Application>Microsoft Office PowerPoint</Application>
  <PresentationFormat>如螢幕大小 (4:3)</PresentationFormat>
  <Paragraphs>114</Paragraphs>
  <Slides>27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3" baseType="lpstr">
      <vt:lpstr>微軟正黑體</vt:lpstr>
      <vt:lpstr>新細明體</vt:lpstr>
      <vt:lpstr>Calibri</vt:lpstr>
      <vt:lpstr>Calibri Light</vt:lpstr>
      <vt:lpstr>Wingdings</vt:lpstr>
      <vt:lpstr>回顧</vt:lpstr>
      <vt:lpstr>R-基本的爬蟲教學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R-爬蟲教學</dc:title>
  <dc:creator>蘇太良</dc:creator>
  <cp:lastModifiedBy>蘇太良</cp:lastModifiedBy>
  <cp:revision>59</cp:revision>
  <dcterms:created xsi:type="dcterms:W3CDTF">2017-03-21T03:28:39Z</dcterms:created>
  <dcterms:modified xsi:type="dcterms:W3CDTF">2017-03-22T08:32:40Z</dcterms:modified>
</cp:coreProperties>
</file>